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6" r:id="rId4"/>
    <p:sldId id="268" r:id="rId5"/>
    <p:sldId id="267" r:id="rId6"/>
    <p:sldId id="259" r:id="rId7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1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336699"/>
    <a:srgbClr val="FF0066"/>
    <a:srgbClr val="FF9933"/>
    <a:srgbClr val="00CCFF"/>
    <a:srgbClr val="0000FF"/>
    <a:srgbClr val="339966"/>
    <a:srgbClr val="CC66FF"/>
    <a:srgbClr val="FF3399"/>
    <a:srgbClr val="CECD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0585" autoAdjust="0"/>
    <p:restoredTop sz="94599" autoAdjust="0"/>
  </p:normalViewPr>
  <p:slideViewPr>
    <p:cSldViewPr>
      <p:cViewPr varScale="1">
        <p:scale>
          <a:sx n="91" d="100"/>
          <a:sy n="91" d="100"/>
        </p:scale>
        <p:origin x="6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/>
              <a:t>HBSV-Mitgliederstatistik 1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87729658792651"/>
          <c:y val="0.13174162160915817"/>
          <c:w val="0.7410115923009627"/>
          <c:h val="0.84502261521848843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2001-2020'!$B$77</c:f>
              <c:strCache>
                <c:ptCount val="1"/>
                <c:pt idx="0">
                  <c:v>Gesamt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2001-2020'!$N$80:$X$80</c:f>
              <c:numCache>
                <c:formatCode>General</c:formatCode>
                <c:ptCount val="10"/>
                <c:pt idx="0">
                  <c:v>622</c:v>
                </c:pt>
                <c:pt idx="1">
                  <c:v>649</c:v>
                </c:pt>
                <c:pt idx="2">
                  <c:v>684</c:v>
                </c:pt>
                <c:pt idx="3">
                  <c:v>682</c:v>
                </c:pt>
                <c:pt idx="4">
                  <c:v>631</c:v>
                </c:pt>
                <c:pt idx="5">
                  <c:v>641</c:v>
                </c:pt>
                <c:pt idx="6">
                  <c:v>635</c:v>
                </c:pt>
                <c:pt idx="7">
                  <c:v>606</c:v>
                </c:pt>
                <c:pt idx="8">
                  <c:v>596</c:v>
                </c:pt>
                <c:pt idx="9">
                  <c:v>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6B-4BAD-9B6E-A7594FC9087D}"/>
            </c:ext>
          </c:extLst>
        </c:ser>
        <c:ser>
          <c:idx val="1"/>
          <c:order val="1"/>
          <c:tx>
            <c:strRef>
              <c:f>'Daten 2001-2020'!$B$78</c:f>
              <c:strCache>
                <c:ptCount val="1"/>
                <c:pt idx="0">
                  <c:v>Erwachsene</c:v>
                </c:pt>
              </c:strCache>
            </c:strRef>
          </c:tx>
          <c:spPr>
            <a:ln w="38100">
              <a:solidFill>
                <a:srgbClr val="003366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2001-2020'!$N$78:$X$78</c:f>
              <c:numCache>
                <c:formatCode>General</c:formatCode>
                <c:ptCount val="10"/>
                <c:pt idx="0">
                  <c:v>541</c:v>
                </c:pt>
                <c:pt idx="1">
                  <c:v>572</c:v>
                </c:pt>
                <c:pt idx="2">
                  <c:v>609</c:v>
                </c:pt>
                <c:pt idx="3">
                  <c:v>605</c:v>
                </c:pt>
                <c:pt idx="4">
                  <c:v>554</c:v>
                </c:pt>
                <c:pt idx="5">
                  <c:v>562</c:v>
                </c:pt>
                <c:pt idx="6">
                  <c:v>564</c:v>
                </c:pt>
                <c:pt idx="7">
                  <c:v>556</c:v>
                </c:pt>
                <c:pt idx="8">
                  <c:v>543</c:v>
                </c:pt>
                <c:pt idx="9">
                  <c:v>545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A6B-4BAD-9B6E-A7594FC9087D}"/>
            </c:ext>
          </c:extLst>
        </c:ser>
        <c:ser>
          <c:idx val="2"/>
          <c:order val="2"/>
          <c:tx>
            <c:strRef>
              <c:f>'Daten 2001-2020'!$B$79</c:f>
              <c:strCache>
                <c:ptCount val="1"/>
                <c:pt idx="0">
                  <c:v>Jugendliche</c:v>
                </c:pt>
              </c:strCache>
            </c:strRef>
          </c:tx>
          <c:spPr>
            <a:ln w="38100">
              <a:solidFill>
                <a:srgbClr val="006666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2001-2020'!$N$79:$X$79</c:f>
              <c:numCache>
                <c:formatCode>General</c:formatCode>
                <c:ptCount val="10"/>
                <c:pt idx="0">
                  <c:v>81</c:v>
                </c:pt>
                <c:pt idx="1">
                  <c:v>77</c:v>
                </c:pt>
                <c:pt idx="2">
                  <c:v>75</c:v>
                </c:pt>
                <c:pt idx="3">
                  <c:v>77</c:v>
                </c:pt>
                <c:pt idx="4">
                  <c:v>77</c:v>
                </c:pt>
                <c:pt idx="5">
                  <c:v>79</c:v>
                </c:pt>
                <c:pt idx="6">
                  <c:v>71</c:v>
                </c:pt>
                <c:pt idx="7">
                  <c:v>50</c:v>
                </c:pt>
                <c:pt idx="8">
                  <c:v>53</c:v>
                </c:pt>
                <c:pt idx="9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A6B-4BAD-9B6E-A7594FC90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140736"/>
        <c:axId val="167154816"/>
      </c:lineChart>
      <c:catAx>
        <c:axId val="16714073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154816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154816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Mitgliederanzahl</a:t>
                </a:r>
              </a:p>
            </c:rich>
          </c:tx>
          <c:layout>
            <c:manualLayout>
              <c:xMode val="edge"/>
              <c:yMode val="edge"/>
              <c:x val="1.5442859601566264E-2"/>
              <c:y val="0.4319018456026336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140736"/>
        <c:crosses val="autoZero"/>
        <c:crossBetween val="between"/>
      </c:valAx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3638892474506132"/>
          <c:y val="0.31055168103987141"/>
          <c:w val="0.15527774192160404"/>
          <c:h val="0.3869003041286519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HBSV-Mitgliederstatistik 2</a:t>
            </a:r>
          </a:p>
        </c:rich>
      </c:tx>
      <c:layout>
        <c:manualLayout>
          <c:xMode val="edge"/>
          <c:yMode val="edge"/>
          <c:x val="0.46286450131233597"/>
          <c:y val="0.14318885448916407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687729658792651"/>
          <c:y val="0.13174162160915817"/>
          <c:w val="0.7410115923009627"/>
          <c:h val="0.84502261521848776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2001-2020'!$B$77</c:f>
              <c:strCache>
                <c:ptCount val="1"/>
                <c:pt idx="0">
                  <c:v>Gesamt</c:v>
                </c:pt>
              </c:strCache>
            </c:strRef>
          </c:tx>
          <c:spPr>
            <a:ln w="508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2001-2020'!$N$80:$X$80</c:f>
              <c:numCache>
                <c:formatCode>General</c:formatCode>
                <c:ptCount val="10"/>
                <c:pt idx="0">
                  <c:v>622</c:v>
                </c:pt>
                <c:pt idx="1">
                  <c:v>649</c:v>
                </c:pt>
                <c:pt idx="2">
                  <c:v>684</c:v>
                </c:pt>
                <c:pt idx="3">
                  <c:v>682</c:v>
                </c:pt>
                <c:pt idx="4">
                  <c:v>631</c:v>
                </c:pt>
                <c:pt idx="5">
                  <c:v>641</c:v>
                </c:pt>
                <c:pt idx="6">
                  <c:v>635</c:v>
                </c:pt>
                <c:pt idx="7">
                  <c:v>606</c:v>
                </c:pt>
                <c:pt idx="8">
                  <c:v>596</c:v>
                </c:pt>
                <c:pt idx="9">
                  <c:v>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8B-4318-9B52-71135E6FD633}"/>
            </c:ext>
          </c:extLst>
        </c:ser>
        <c:ser>
          <c:idx val="1"/>
          <c:order val="1"/>
          <c:tx>
            <c:strRef>
              <c:f>'Daten 2001-2020'!$B$78</c:f>
              <c:strCache>
                <c:ptCount val="1"/>
                <c:pt idx="0">
                  <c:v>Erwachsene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2001-2020'!$N$78:$X$78</c:f>
              <c:numCache>
                <c:formatCode>General</c:formatCode>
                <c:ptCount val="10"/>
                <c:pt idx="0">
                  <c:v>541</c:v>
                </c:pt>
                <c:pt idx="1">
                  <c:v>572</c:v>
                </c:pt>
                <c:pt idx="2">
                  <c:v>609</c:v>
                </c:pt>
                <c:pt idx="3">
                  <c:v>605</c:v>
                </c:pt>
                <c:pt idx="4">
                  <c:v>554</c:v>
                </c:pt>
                <c:pt idx="5">
                  <c:v>562</c:v>
                </c:pt>
                <c:pt idx="6">
                  <c:v>564</c:v>
                </c:pt>
                <c:pt idx="7">
                  <c:v>556</c:v>
                </c:pt>
                <c:pt idx="8">
                  <c:v>543</c:v>
                </c:pt>
                <c:pt idx="9">
                  <c:v>545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8B-4318-9B52-71135E6FD633}"/>
            </c:ext>
          </c:extLst>
        </c:ser>
        <c:ser>
          <c:idx val="2"/>
          <c:order val="2"/>
          <c:tx>
            <c:strRef>
              <c:f>'Daten 2001-2020'!$B$79</c:f>
              <c:strCache>
                <c:ptCount val="1"/>
                <c:pt idx="0">
                  <c:v>Jugendliche</c:v>
                </c:pt>
              </c:strCache>
            </c:strRef>
          </c:tx>
          <c:spPr>
            <a:ln w="50800">
              <a:solidFill>
                <a:srgbClr val="00B050"/>
              </a:solidFill>
              <a:prstDash val="solid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2001-2020'!$N$79:$X$79</c:f>
              <c:numCache>
                <c:formatCode>General</c:formatCode>
                <c:ptCount val="10"/>
                <c:pt idx="0">
                  <c:v>81</c:v>
                </c:pt>
                <c:pt idx="1">
                  <c:v>77</c:v>
                </c:pt>
                <c:pt idx="2">
                  <c:v>75</c:v>
                </c:pt>
                <c:pt idx="3">
                  <c:v>77</c:v>
                </c:pt>
                <c:pt idx="4">
                  <c:v>77</c:v>
                </c:pt>
                <c:pt idx="5">
                  <c:v>79</c:v>
                </c:pt>
                <c:pt idx="6">
                  <c:v>71</c:v>
                </c:pt>
                <c:pt idx="7">
                  <c:v>50</c:v>
                </c:pt>
                <c:pt idx="8">
                  <c:v>53</c:v>
                </c:pt>
                <c:pt idx="9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8B-4318-9B52-71135E6FD633}"/>
            </c:ext>
          </c:extLst>
        </c:ser>
        <c:ser>
          <c:idx val="3"/>
          <c:order val="3"/>
          <c:tx>
            <c:strRef>
              <c:f>'Daten 2001-2020'!$B$68</c:f>
              <c:strCache>
                <c:ptCount val="1"/>
                <c:pt idx="0">
                  <c:v>Erw. Aktiv</c:v>
                </c:pt>
              </c:strCache>
            </c:strRef>
          </c:tx>
          <c:spPr>
            <a:ln w="38100">
              <a:solidFill>
                <a:srgbClr val="00206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8B-4318-9B52-71135E6FD633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78B-4318-9B52-71135E6FD633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8B-4318-9B52-71135E6FD633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78B-4318-9B52-71135E6FD6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2001-2020'!$N$68:$X$68</c:f>
              <c:numCache>
                <c:formatCode>General</c:formatCode>
                <c:ptCount val="10"/>
                <c:pt idx="0">
                  <c:v>275</c:v>
                </c:pt>
                <c:pt idx="1">
                  <c:v>277</c:v>
                </c:pt>
                <c:pt idx="2">
                  <c:v>286</c:v>
                </c:pt>
                <c:pt idx="3">
                  <c:v>270</c:v>
                </c:pt>
                <c:pt idx="4">
                  <c:v>267</c:v>
                </c:pt>
                <c:pt idx="5">
                  <c:v>275</c:v>
                </c:pt>
                <c:pt idx="6">
                  <c:v>271</c:v>
                </c:pt>
                <c:pt idx="7">
                  <c:v>288</c:v>
                </c:pt>
                <c:pt idx="8">
                  <c:v>287</c:v>
                </c:pt>
                <c:pt idx="9">
                  <c:v>287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78B-4318-9B52-71135E6FD633}"/>
            </c:ext>
          </c:extLst>
        </c:ser>
        <c:ser>
          <c:idx val="4"/>
          <c:order val="4"/>
          <c:tx>
            <c:strRef>
              <c:f>'Daten 2001-2020'!$B$73</c:f>
              <c:strCache>
                <c:ptCount val="1"/>
                <c:pt idx="0">
                  <c:v>Erw. Passiv</c:v>
                </c:pt>
              </c:strCache>
            </c:strRef>
          </c:tx>
          <c:spPr>
            <a:ln w="50800">
              <a:solidFill>
                <a:srgbClr val="C00000"/>
              </a:solidFill>
              <a:prstDash val="sysDot"/>
            </a:ln>
          </c:spPr>
          <c:marker>
            <c:symbol val="none"/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78B-4318-9B52-71135E6FD633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8B-4318-9B52-71135E6FD633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78B-4318-9B52-71135E6FD633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anchorCtr="0"/>
                <a:lstStyle/>
                <a:p>
                  <a:pPr algn="ctr">
                    <a:defRPr lang="de-DE" sz="12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8B-4318-9B52-71135E6FD6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2001-2020'!$N$73:$X$73</c:f>
              <c:numCache>
                <c:formatCode>General</c:formatCode>
                <c:ptCount val="10"/>
                <c:pt idx="0">
                  <c:v>266</c:v>
                </c:pt>
                <c:pt idx="1">
                  <c:v>295</c:v>
                </c:pt>
                <c:pt idx="2">
                  <c:v>323</c:v>
                </c:pt>
                <c:pt idx="3">
                  <c:v>335</c:v>
                </c:pt>
                <c:pt idx="4">
                  <c:v>287</c:v>
                </c:pt>
                <c:pt idx="5">
                  <c:v>287</c:v>
                </c:pt>
                <c:pt idx="6">
                  <c:v>293</c:v>
                </c:pt>
                <c:pt idx="7">
                  <c:v>268</c:v>
                </c:pt>
                <c:pt idx="8">
                  <c:v>256</c:v>
                </c:pt>
                <c:pt idx="9">
                  <c:v>258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478B-4318-9B52-71135E6FD633}"/>
            </c:ext>
          </c:extLst>
        </c:ser>
        <c:ser>
          <c:idx val="5"/>
          <c:order val="5"/>
          <c:tx>
            <c:strRef>
              <c:f>'Daten 2001-2020'!$B$69</c:f>
              <c:strCache>
                <c:ptCount val="1"/>
                <c:pt idx="0">
                  <c:v>Jug. Aktiv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ash"/>
            </a:ln>
          </c:spPr>
          <c:marker>
            <c:symbol val="none"/>
          </c:marker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2001-2020'!$N$69:$X$69</c:f>
              <c:numCache>
                <c:formatCode>General</c:formatCode>
                <c:ptCount val="10"/>
                <c:pt idx="0">
                  <c:v>33</c:v>
                </c:pt>
                <c:pt idx="1">
                  <c:v>38</c:v>
                </c:pt>
                <c:pt idx="2">
                  <c:v>34</c:v>
                </c:pt>
                <c:pt idx="3">
                  <c:v>41</c:v>
                </c:pt>
                <c:pt idx="4">
                  <c:v>36</c:v>
                </c:pt>
                <c:pt idx="5">
                  <c:v>39</c:v>
                </c:pt>
                <c:pt idx="6">
                  <c:v>35</c:v>
                </c:pt>
                <c:pt idx="7">
                  <c:v>29</c:v>
                </c:pt>
                <c:pt idx="8">
                  <c:v>27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78B-4318-9B52-71135E6FD633}"/>
            </c:ext>
          </c:extLst>
        </c:ser>
        <c:ser>
          <c:idx val="6"/>
          <c:order val="6"/>
          <c:tx>
            <c:strRef>
              <c:f>'Daten 2001-2020'!$B$74</c:f>
              <c:strCache>
                <c:ptCount val="1"/>
                <c:pt idx="0">
                  <c:v>Jug. Passiv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ot"/>
            </a:ln>
          </c:spPr>
          <c:marker>
            <c:symbol val="none"/>
          </c:marker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2001-2020'!$N$74:$X$74</c:f>
              <c:numCache>
                <c:formatCode>General</c:formatCode>
                <c:ptCount val="10"/>
                <c:pt idx="0">
                  <c:v>48</c:v>
                </c:pt>
                <c:pt idx="1">
                  <c:v>39</c:v>
                </c:pt>
                <c:pt idx="2">
                  <c:v>41</c:v>
                </c:pt>
                <c:pt idx="3">
                  <c:v>36</c:v>
                </c:pt>
                <c:pt idx="4">
                  <c:v>41</c:v>
                </c:pt>
                <c:pt idx="5">
                  <c:v>40</c:v>
                </c:pt>
                <c:pt idx="6">
                  <c:v>36</c:v>
                </c:pt>
                <c:pt idx="7">
                  <c:v>21</c:v>
                </c:pt>
                <c:pt idx="8">
                  <c:v>26</c:v>
                </c:pt>
                <c:pt idx="9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78B-4318-9B52-71135E6FD6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801792"/>
        <c:axId val="166803328"/>
      </c:lineChart>
      <c:catAx>
        <c:axId val="166801792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6803328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680332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Mitgliederanzahl</a:t>
                </a:r>
              </a:p>
            </c:rich>
          </c:tx>
          <c:layout>
            <c:manualLayout>
              <c:xMode val="edge"/>
              <c:yMode val="edge"/>
              <c:x val="1.8055555555555561E-2"/>
              <c:y val="0.4393968250308391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6801792"/>
        <c:crosses val="autoZero"/>
        <c:crossBetween val="between"/>
      </c:valAx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plotArea>
    <c:legend>
      <c:legendPos val="r"/>
      <c:overlay val="0"/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400" b="1">
                <a:solidFill>
                  <a:srgbClr val="FF0000"/>
                </a:solidFill>
              </a:rPr>
              <a:t>HBSJ - Mitgliederentwicklung 2011 - 2020 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248222808466077"/>
          <c:y val="0.18971029268751774"/>
          <c:w val="0.73556165293916265"/>
          <c:h val="0.78210723659542714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2001-2020'!$B$2</c:f>
              <c:strCache>
                <c:ptCount val="1"/>
                <c:pt idx="0">
                  <c:v>Jugend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  <a:miter lim="800000"/>
            </a:ln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2001-2020'!$N$32:$X$32</c:f>
              <c:numCache>
                <c:formatCode>General</c:formatCode>
                <c:ptCount val="10"/>
                <c:pt idx="0">
                  <c:v>81</c:v>
                </c:pt>
                <c:pt idx="1">
                  <c:v>77</c:v>
                </c:pt>
                <c:pt idx="2">
                  <c:v>75</c:v>
                </c:pt>
                <c:pt idx="3">
                  <c:v>77</c:v>
                </c:pt>
                <c:pt idx="4">
                  <c:v>77</c:v>
                </c:pt>
                <c:pt idx="5">
                  <c:v>79</c:v>
                </c:pt>
                <c:pt idx="6">
                  <c:v>71</c:v>
                </c:pt>
                <c:pt idx="7">
                  <c:v>50</c:v>
                </c:pt>
                <c:pt idx="8">
                  <c:v>53</c:v>
                </c:pt>
                <c:pt idx="9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77-41B2-B675-B47E282A64F7}"/>
            </c:ext>
          </c:extLst>
        </c:ser>
        <c:ser>
          <c:idx val="1"/>
          <c:order val="1"/>
          <c:tx>
            <c:strRef>
              <c:f>'Daten 2001-2020'!$B$69</c:f>
              <c:strCache>
                <c:ptCount val="1"/>
                <c:pt idx="0">
                  <c:v>Jug. Aktiv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ysDash"/>
            </a:ln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77-41B2-B675-B47E282A64F7}"/>
                </c:ext>
              </c:extLst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77-41B2-B675-B47E282A64F7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77-41B2-B675-B47E282A64F7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777-41B2-B675-B47E282A64F7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77-41B2-B675-B47E282A64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B050"/>
                    </a:solidFill>
                  </a:defRPr>
                </a:pPr>
                <a:endParaRPr lang="de-DE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2001-2020'!$N$69:$X$69</c:f>
              <c:numCache>
                <c:formatCode>General</c:formatCode>
                <c:ptCount val="10"/>
                <c:pt idx="0">
                  <c:v>33</c:v>
                </c:pt>
                <c:pt idx="1">
                  <c:v>38</c:v>
                </c:pt>
                <c:pt idx="2">
                  <c:v>34</c:v>
                </c:pt>
                <c:pt idx="3">
                  <c:v>41</c:v>
                </c:pt>
                <c:pt idx="4">
                  <c:v>36</c:v>
                </c:pt>
                <c:pt idx="5">
                  <c:v>39</c:v>
                </c:pt>
                <c:pt idx="6">
                  <c:v>35</c:v>
                </c:pt>
                <c:pt idx="7">
                  <c:v>29</c:v>
                </c:pt>
                <c:pt idx="8">
                  <c:v>27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777-41B2-B675-B47E282A64F7}"/>
            </c:ext>
          </c:extLst>
        </c:ser>
        <c:ser>
          <c:idx val="2"/>
          <c:order val="2"/>
          <c:tx>
            <c:strRef>
              <c:f>'Daten 2001-2020'!$B$74</c:f>
              <c:strCache>
                <c:ptCount val="1"/>
                <c:pt idx="0">
                  <c:v>Jug. Passiv</c:v>
                </c:pt>
              </c:strCache>
            </c:strRef>
          </c:tx>
          <c:spPr>
            <a:ln w="38100">
              <a:solidFill>
                <a:schemeClr val="tx1"/>
              </a:solidFill>
              <a:prstDash val="sysDot"/>
            </a:ln>
          </c:spPr>
          <c:marker>
            <c:symbol val="none"/>
          </c:marker>
          <c:dLbls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777-41B2-B675-B47E282A64F7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777-41B2-B675-B47E282A64F7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777-41B2-B675-B47E282A64F7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777-41B2-B675-B47E282A64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2001-2020'!$N$74:$X$74</c:f>
              <c:numCache>
                <c:formatCode>General</c:formatCode>
                <c:ptCount val="10"/>
                <c:pt idx="0">
                  <c:v>48</c:v>
                </c:pt>
                <c:pt idx="1">
                  <c:v>39</c:v>
                </c:pt>
                <c:pt idx="2">
                  <c:v>41</c:v>
                </c:pt>
                <c:pt idx="3">
                  <c:v>36</c:v>
                </c:pt>
                <c:pt idx="4">
                  <c:v>41</c:v>
                </c:pt>
                <c:pt idx="5">
                  <c:v>40</c:v>
                </c:pt>
                <c:pt idx="6">
                  <c:v>36</c:v>
                </c:pt>
                <c:pt idx="7">
                  <c:v>21</c:v>
                </c:pt>
                <c:pt idx="8">
                  <c:v>26</c:v>
                </c:pt>
                <c:pt idx="9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B777-41B2-B675-B47E282A64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7634048"/>
        <c:axId val="167635584"/>
      </c:lineChart>
      <c:catAx>
        <c:axId val="167634048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635584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635584"/>
        <c:scaling>
          <c:orientation val="minMax"/>
          <c:max val="120"/>
        </c:scaling>
        <c:delete val="0"/>
        <c:axPos val="l"/>
        <c:majorGridlines>
          <c:spPr>
            <a:ln w="3175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prstDash val="dash"/>
            </a:ln>
          </c:spPr>
        </c:majorGridlines>
        <c:title>
          <c:tx>
            <c:rich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r>
                  <a:rPr lang="de-DE" sz="1200" b="1">
                    <a:solidFill>
                      <a:srgbClr val="FF0000"/>
                    </a:solidFill>
                  </a:rPr>
                  <a:t>Mitgliederanzahl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634048"/>
        <c:crosses val="autoZero"/>
        <c:crossBetween val="between"/>
        <c:majorUnit val="10"/>
        <c:minorUnit val="2"/>
      </c:valAx>
      <c:spPr>
        <a:noFill/>
        <a:ln w="12700">
          <a:solidFill>
            <a:srgbClr val="000000"/>
          </a:solidFill>
          <a:prstDash val="solid"/>
        </a:ln>
      </c:spPr>
    </c:plotArea>
    <c:legend>
      <c:legendPos val="r"/>
      <c:overlay val="0"/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325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 - Gesamt
Mitgliederentwicklung der Vereine mit &gt; 30 Mitgliedern</a:t>
            </a:r>
          </a:p>
        </c:rich>
      </c:tx>
      <c:layout>
        <c:manualLayout>
          <c:xMode val="edge"/>
          <c:yMode val="edge"/>
          <c:x val="0.27700321863436794"/>
          <c:y val="3.8243907690067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3364177131526973E-2"/>
          <c:y val="0.21026156941649943"/>
          <c:w val="0.69952435334896101"/>
          <c:h val="0.69645941625718077"/>
        </c:manualLayout>
      </c:layout>
      <c:lineChart>
        <c:grouping val="standard"/>
        <c:varyColors val="0"/>
        <c:ser>
          <c:idx val="0"/>
          <c:order val="0"/>
          <c:tx>
            <c:strRef>
              <c:f>'Daten 2001-2020'!$C$39</c:f>
              <c:strCache>
                <c:ptCount val="1"/>
                <c:pt idx="0">
                  <c:v>Arheilgen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2001-2020'!$N$39:$X$39</c:f>
              <c:numCache>
                <c:formatCode>General</c:formatCode>
                <c:ptCount val="10"/>
                <c:pt idx="0">
                  <c:v>71</c:v>
                </c:pt>
                <c:pt idx="1">
                  <c:v>64</c:v>
                </c:pt>
                <c:pt idx="2">
                  <c:v>68</c:v>
                </c:pt>
                <c:pt idx="3">
                  <c:v>60</c:v>
                </c:pt>
                <c:pt idx="4">
                  <c:v>63</c:v>
                </c:pt>
                <c:pt idx="5">
                  <c:v>63</c:v>
                </c:pt>
                <c:pt idx="6">
                  <c:v>61</c:v>
                </c:pt>
                <c:pt idx="7">
                  <c:v>57</c:v>
                </c:pt>
                <c:pt idx="8">
                  <c:v>55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42-4258-A0F9-8132B52374E0}"/>
            </c:ext>
          </c:extLst>
        </c:ser>
        <c:ser>
          <c:idx val="1"/>
          <c:order val="1"/>
          <c:tx>
            <c:strRef>
              <c:f>'Daten 2001-2020'!$C$40</c:f>
              <c:strCache>
                <c:ptCount val="1"/>
                <c:pt idx="0">
                  <c:v>Bad Homburg MGC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2001-2020'!$N$40:$X$40</c:f>
              <c:numCache>
                <c:formatCode>General</c:formatCode>
                <c:ptCount val="10"/>
                <c:pt idx="0">
                  <c:v>51</c:v>
                </c:pt>
                <c:pt idx="1">
                  <c:v>51</c:v>
                </c:pt>
                <c:pt idx="2">
                  <c:v>54</c:v>
                </c:pt>
                <c:pt idx="3">
                  <c:v>47</c:v>
                </c:pt>
                <c:pt idx="4">
                  <c:v>37</c:v>
                </c:pt>
                <c:pt idx="5">
                  <c:v>37</c:v>
                </c:pt>
                <c:pt idx="6">
                  <c:v>41</c:v>
                </c:pt>
                <c:pt idx="7">
                  <c:v>41</c:v>
                </c:pt>
                <c:pt idx="8">
                  <c:v>41</c:v>
                </c:pt>
                <c:pt idx="9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242-4258-A0F9-8132B52374E0}"/>
            </c:ext>
          </c:extLst>
        </c:ser>
        <c:ser>
          <c:idx val="2"/>
          <c:order val="2"/>
          <c:tx>
            <c:strRef>
              <c:f>'Daten 2001-2020'!$C$41</c:f>
              <c:strCache>
                <c:ptCount val="1"/>
                <c:pt idx="0">
                  <c:v>Bd.Soden-S.</c:v>
                </c:pt>
              </c:strCache>
            </c:strRef>
          </c:tx>
          <c:spPr>
            <a:ln w="38100">
              <a:solidFill>
                <a:srgbClr val="9900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2001-2020'!$N$41:$X$41</c:f>
              <c:numCache>
                <c:formatCode>General</c:formatCode>
                <c:ptCount val="10"/>
                <c:pt idx="0">
                  <c:v>49</c:v>
                </c:pt>
                <c:pt idx="1">
                  <c:v>49</c:v>
                </c:pt>
                <c:pt idx="2">
                  <c:v>51</c:v>
                </c:pt>
                <c:pt idx="3">
                  <c:v>51</c:v>
                </c:pt>
                <c:pt idx="4">
                  <c:v>17</c:v>
                </c:pt>
                <c:pt idx="5">
                  <c:v>59</c:v>
                </c:pt>
                <c:pt idx="6">
                  <c:v>50</c:v>
                </c:pt>
                <c:pt idx="7">
                  <c:v>28</c:v>
                </c:pt>
                <c:pt idx="8">
                  <c:v>36</c:v>
                </c:pt>
                <c:pt idx="9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242-4258-A0F9-8132B52374E0}"/>
            </c:ext>
          </c:extLst>
        </c:ser>
        <c:ser>
          <c:idx val="3"/>
          <c:order val="3"/>
          <c:tx>
            <c:strRef>
              <c:f>'Daten 2001-2020'!$C$42</c:f>
              <c:strCache>
                <c:ptCount val="1"/>
                <c:pt idx="0">
                  <c:v>Bad Homburg BGSV</c:v>
                </c:pt>
              </c:strCache>
            </c:strRef>
          </c:tx>
          <c:spPr>
            <a:ln w="38100">
              <a:solidFill>
                <a:srgbClr val="0066CC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2001-2020'!$N$42:$X$42</c:f>
              <c:numCache>
                <c:formatCode>General</c:formatCode>
                <c:ptCount val="10"/>
                <c:pt idx="0">
                  <c:v>69</c:v>
                </c:pt>
                <c:pt idx="1">
                  <c:v>74</c:v>
                </c:pt>
                <c:pt idx="2">
                  <c:v>77</c:v>
                </c:pt>
                <c:pt idx="3">
                  <c:v>75</c:v>
                </c:pt>
                <c:pt idx="4">
                  <c:v>66</c:v>
                </c:pt>
                <c:pt idx="5">
                  <c:v>66</c:v>
                </c:pt>
                <c:pt idx="6">
                  <c:v>63</c:v>
                </c:pt>
                <c:pt idx="7">
                  <c:v>54</c:v>
                </c:pt>
                <c:pt idx="8">
                  <c:v>57</c:v>
                </c:pt>
                <c:pt idx="9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242-4258-A0F9-8132B52374E0}"/>
            </c:ext>
          </c:extLst>
        </c:ser>
        <c:ser>
          <c:idx val="4"/>
          <c:order val="4"/>
          <c:tx>
            <c:strRef>
              <c:f>'Daten 2001-2020'!$C$43</c:f>
              <c:strCache>
                <c:ptCount val="1"/>
                <c:pt idx="0">
                  <c:v>Bensheim</c:v>
                </c:pt>
              </c:strCache>
            </c:strRef>
          </c:tx>
          <c:spPr>
            <a:ln w="38100">
              <a:solidFill>
                <a:srgbClr val="FF9632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2001-2020'!$N$43:$X$43</c:f>
              <c:numCache>
                <c:formatCode>General</c:formatCode>
                <c:ptCount val="10"/>
                <c:pt idx="0">
                  <c:v>49</c:v>
                </c:pt>
                <c:pt idx="1">
                  <c:v>35</c:v>
                </c:pt>
                <c:pt idx="2">
                  <c:v>56</c:v>
                </c:pt>
                <c:pt idx="3">
                  <c:v>58</c:v>
                </c:pt>
                <c:pt idx="4">
                  <c:v>44</c:v>
                </c:pt>
                <c:pt idx="5">
                  <c:v>44</c:v>
                </c:pt>
                <c:pt idx="6">
                  <c:v>40</c:v>
                </c:pt>
                <c:pt idx="7">
                  <c:v>50</c:v>
                </c:pt>
                <c:pt idx="8">
                  <c:v>38</c:v>
                </c:pt>
                <c:pt idx="9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242-4258-A0F9-8132B52374E0}"/>
            </c:ext>
          </c:extLst>
        </c:ser>
        <c:ser>
          <c:idx val="5"/>
          <c:order val="5"/>
          <c:tx>
            <c:strRef>
              <c:f>'Daten 2001-2020'!$C$44</c:f>
              <c:strCache>
                <c:ptCount val="1"/>
                <c:pt idx="0">
                  <c:v>Heringen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2001-2020'!$N$44:$X$44</c:f>
              <c:numCache>
                <c:formatCode>General</c:formatCode>
                <c:ptCount val="10"/>
                <c:pt idx="0">
                  <c:v>43</c:v>
                </c:pt>
                <c:pt idx="1">
                  <c:v>43</c:v>
                </c:pt>
                <c:pt idx="2">
                  <c:v>43</c:v>
                </c:pt>
                <c:pt idx="3">
                  <c:v>44</c:v>
                </c:pt>
                <c:pt idx="4">
                  <c:v>44</c:v>
                </c:pt>
                <c:pt idx="5">
                  <c:v>44</c:v>
                </c:pt>
                <c:pt idx="6">
                  <c:v>44</c:v>
                </c:pt>
                <c:pt idx="7">
                  <c:v>57</c:v>
                </c:pt>
                <c:pt idx="8">
                  <c:v>62</c:v>
                </c:pt>
                <c:pt idx="9">
                  <c:v>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242-4258-A0F9-8132B52374E0}"/>
            </c:ext>
          </c:extLst>
        </c:ser>
        <c:ser>
          <c:idx val="6"/>
          <c:order val="6"/>
          <c:tx>
            <c:strRef>
              <c:f>'Daten 2001-2020'!$C$45</c:f>
              <c:strCache>
                <c:ptCount val="1"/>
                <c:pt idx="0">
                  <c:v>putter Künzell</c:v>
                </c:pt>
              </c:strCache>
            </c:strRef>
          </c:tx>
          <c:spPr>
            <a:ln w="38100">
              <a:solidFill>
                <a:srgbClr val="660066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2001-2020'!$N$45:$X$45</c:f>
              <c:numCache>
                <c:formatCode>General</c:formatCode>
                <c:ptCount val="10"/>
                <c:pt idx="0">
                  <c:v>50</c:v>
                </c:pt>
                <c:pt idx="1">
                  <c:v>50</c:v>
                </c:pt>
                <c:pt idx="2">
                  <c:v>46</c:v>
                </c:pt>
                <c:pt idx="3">
                  <c:v>46</c:v>
                </c:pt>
                <c:pt idx="4">
                  <c:v>46</c:v>
                </c:pt>
                <c:pt idx="5">
                  <c:v>48</c:v>
                </c:pt>
                <c:pt idx="6">
                  <c:v>50</c:v>
                </c:pt>
                <c:pt idx="7">
                  <c:v>41</c:v>
                </c:pt>
                <c:pt idx="8">
                  <c:v>41</c:v>
                </c:pt>
                <c:pt idx="9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242-4258-A0F9-8132B52374E0}"/>
            </c:ext>
          </c:extLst>
        </c:ser>
        <c:ser>
          <c:idx val="7"/>
          <c:order val="7"/>
          <c:tx>
            <c:strRef>
              <c:f>'Daten 2001-2020'!$C$46</c:f>
              <c:strCache>
                <c:ptCount val="1"/>
                <c:pt idx="0">
                  <c:v>Dreieichenhain</c:v>
                </c:pt>
              </c:strCache>
            </c:strRef>
          </c:tx>
          <c:spPr>
            <a:ln w="38100">
              <a:solidFill>
                <a:srgbClr val="FF33CC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2001-2020'!$N$46:$X$46</c:f>
              <c:numCache>
                <c:formatCode>General</c:formatCode>
                <c:ptCount val="10"/>
                <c:pt idx="0">
                  <c:v>38</c:v>
                </c:pt>
                <c:pt idx="1">
                  <c:v>40</c:v>
                </c:pt>
                <c:pt idx="2">
                  <c:v>42</c:v>
                </c:pt>
                <c:pt idx="3">
                  <c:v>39</c:v>
                </c:pt>
                <c:pt idx="4">
                  <c:v>35</c:v>
                </c:pt>
                <c:pt idx="5">
                  <c:v>35</c:v>
                </c:pt>
                <c:pt idx="6">
                  <c:v>37</c:v>
                </c:pt>
                <c:pt idx="7">
                  <c:v>31</c:v>
                </c:pt>
                <c:pt idx="8">
                  <c:v>28</c:v>
                </c:pt>
                <c:pt idx="9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242-4258-A0F9-8132B52374E0}"/>
            </c:ext>
          </c:extLst>
        </c:ser>
        <c:ser>
          <c:idx val="16"/>
          <c:order val="8"/>
          <c:tx>
            <c:strRef>
              <c:f>'Daten 2001-2020'!$C$50</c:f>
              <c:strCache>
                <c:ptCount val="1"/>
                <c:pt idx="0">
                  <c:v>Biskirchen</c:v>
                </c:pt>
              </c:strCache>
            </c:strRef>
          </c:tx>
          <c:spPr>
            <a:ln w="38100">
              <a:solidFill>
                <a:srgbClr val="006666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2001-2020'!$N$50:$X$50</c:f>
              <c:numCache>
                <c:formatCode>General</c:formatCode>
                <c:ptCount val="10"/>
                <c:pt idx="0">
                  <c:v>61</c:v>
                </c:pt>
                <c:pt idx="1">
                  <c:v>59</c:v>
                </c:pt>
                <c:pt idx="2">
                  <c:v>63</c:v>
                </c:pt>
                <c:pt idx="3">
                  <c:v>64</c:v>
                </c:pt>
                <c:pt idx="4">
                  <c:v>46</c:v>
                </c:pt>
                <c:pt idx="5">
                  <c:v>46</c:v>
                </c:pt>
                <c:pt idx="6">
                  <c:v>43</c:v>
                </c:pt>
                <c:pt idx="7">
                  <c:v>44</c:v>
                </c:pt>
                <c:pt idx="8">
                  <c:v>33</c:v>
                </c:pt>
                <c:pt idx="9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242-4258-A0F9-8132B52374E0}"/>
            </c:ext>
          </c:extLst>
        </c:ser>
        <c:ser>
          <c:idx val="8"/>
          <c:order val="9"/>
          <c:tx>
            <c:strRef>
              <c:f>'Daten 2001-2020'!$C$48</c:f>
              <c:strCache>
                <c:ptCount val="1"/>
                <c:pt idx="0">
                  <c:v>Wetzlar</c:v>
                </c:pt>
              </c:strCache>
            </c:strRef>
          </c:tx>
          <c:spPr>
            <a:ln w="38100">
              <a:solidFill>
                <a:srgbClr val="92D050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2001-2020'!$N$5:$X$5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2001-2020'!$N$48:$X$48</c:f>
              <c:numCache>
                <c:formatCode>General</c:formatCode>
                <c:ptCount val="10"/>
                <c:pt idx="0">
                  <c:v>27</c:v>
                </c:pt>
                <c:pt idx="1">
                  <c:v>32</c:v>
                </c:pt>
                <c:pt idx="2">
                  <c:v>32</c:v>
                </c:pt>
                <c:pt idx="3">
                  <c:v>34</c:v>
                </c:pt>
                <c:pt idx="4">
                  <c:v>55</c:v>
                </c:pt>
                <c:pt idx="5">
                  <c:v>55</c:v>
                </c:pt>
                <c:pt idx="6">
                  <c:v>55</c:v>
                </c:pt>
                <c:pt idx="7">
                  <c:v>48</c:v>
                </c:pt>
                <c:pt idx="8">
                  <c:v>48</c:v>
                </c:pt>
                <c:pt idx="9">
                  <c:v>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5242-4258-A0F9-8132B52374E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7745792"/>
        <c:axId val="167755776"/>
      </c:lineChart>
      <c:catAx>
        <c:axId val="167745792"/>
        <c:scaling>
          <c:orientation val="minMax"/>
        </c:scaling>
        <c:delete val="0"/>
        <c:axPos val="t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755776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77557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 anchor="t" anchorCtr="1"/>
              <a:lstStyle/>
              <a:p>
                <a:pPr>
                  <a:defRPr sz="1325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 b="1">
                    <a:solidFill>
                      <a:srgbClr val="FF0000"/>
                    </a:solidFill>
                  </a:rPr>
                  <a:t>Anzahl Mitglieder</a:t>
                </a:r>
              </a:p>
            </c:rich>
          </c:tx>
          <c:layout>
            <c:manualLayout>
              <c:xMode val="edge"/>
              <c:yMode val="edge"/>
              <c:x val="1.4012542325339099E-2"/>
              <c:y val="0.43330325814536341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7745792"/>
        <c:crosses val="autoZero"/>
        <c:crossBetween val="between"/>
        <c:majorUnit val="5"/>
        <c:minorUnit val="5"/>
      </c:valAx>
      <c:spPr>
        <a:noFill/>
        <a:ln w="381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244835807737769"/>
          <c:y val="0.20851072563298009"/>
          <c:w val="0.16049618320610723"/>
          <c:h val="0.6263318783521626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 sz="1325" b="1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r>
              <a:rPr lang="de-DE">
                <a:solidFill>
                  <a:srgbClr val="FF0000"/>
                </a:solidFill>
              </a:rPr>
              <a:t>HBSV - Gesamt
Mitgliederentwicklung der Vereine mit &lt; 30 Mitgliedern</a:t>
            </a:r>
          </a:p>
        </c:rich>
      </c:tx>
      <c:layout>
        <c:manualLayout>
          <c:xMode val="edge"/>
          <c:yMode val="edge"/>
          <c:x val="9.054856648666075E-2"/>
          <c:y val="5.633792037677533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3364177131527E-2"/>
          <c:y val="0.21026156941649948"/>
          <c:w val="0.71698997395440633"/>
          <c:h val="0.77665995975855351"/>
        </c:manualLayout>
      </c:layout>
      <c:lineChart>
        <c:grouping val="standard"/>
        <c:varyColors val="0"/>
        <c:ser>
          <c:idx val="21"/>
          <c:order val="0"/>
          <c:tx>
            <c:strRef>
              <c:f>'Daten 2001-2020'!$C$47</c:f>
              <c:strCache>
                <c:ptCount val="1"/>
                <c:pt idx="0">
                  <c:v>Mill. Lorsch</c:v>
                </c:pt>
              </c:strCache>
            </c:strRef>
          </c:tx>
          <c:spPr>
            <a:ln w="38100">
              <a:solidFill>
                <a:srgbClr val="00B4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2001-2020'!$N$47:$X$47</c:f>
              <c:numCache>
                <c:formatCode>General</c:formatCode>
                <c:ptCount val="10"/>
                <c:pt idx="0">
                  <c:v>24</c:v>
                </c:pt>
                <c:pt idx="1">
                  <c:v>24</c:v>
                </c:pt>
                <c:pt idx="2">
                  <c:v>16</c:v>
                </c:pt>
                <c:pt idx="3">
                  <c:v>21</c:v>
                </c:pt>
                <c:pt idx="4">
                  <c:v>21</c:v>
                </c:pt>
                <c:pt idx="5">
                  <c:v>21</c:v>
                </c:pt>
                <c:pt idx="6">
                  <c:v>20</c:v>
                </c:pt>
                <c:pt idx="7">
                  <c:v>19</c:v>
                </c:pt>
                <c:pt idx="8">
                  <c:v>16</c:v>
                </c:pt>
                <c:pt idx="9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1FD-4AAB-A966-10B359F06047}"/>
            </c:ext>
          </c:extLst>
        </c:ser>
        <c:ser>
          <c:idx val="9"/>
          <c:order val="1"/>
          <c:tx>
            <c:strRef>
              <c:f>'Daten 2001-2020'!$C$49</c:f>
              <c:strCache>
                <c:ptCount val="1"/>
                <c:pt idx="0">
                  <c:v>Pfungstadt</c:v>
                </c:pt>
              </c:strCache>
            </c:strRef>
          </c:tx>
          <c:spPr>
            <a:ln w="38100">
              <a:solidFill>
                <a:srgbClr val="FFFF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2001-2020'!$N$49:$X$49</c:f>
              <c:numCache>
                <c:formatCode>General</c:formatCode>
                <c:ptCount val="10"/>
                <c:pt idx="0">
                  <c:v>20</c:v>
                </c:pt>
                <c:pt idx="1">
                  <c:v>16</c:v>
                </c:pt>
                <c:pt idx="2">
                  <c:v>17</c:v>
                </c:pt>
                <c:pt idx="3">
                  <c:v>18</c:v>
                </c:pt>
                <c:pt idx="4">
                  <c:v>24</c:v>
                </c:pt>
                <c:pt idx="5">
                  <c:v>22</c:v>
                </c:pt>
                <c:pt idx="6">
                  <c:v>22</c:v>
                </c:pt>
                <c:pt idx="7">
                  <c:v>27</c:v>
                </c:pt>
                <c:pt idx="8">
                  <c:v>30</c:v>
                </c:pt>
                <c:pt idx="9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1FD-4AAB-A966-10B359F06047}"/>
            </c:ext>
          </c:extLst>
        </c:ser>
        <c:ser>
          <c:idx val="10"/>
          <c:order val="2"/>
          <c:tx>
            <c:strRef>
              <c:f>'Daten 2001-2020'!$C$51</c:f>
              <c:strCache>
                <c:ptCount val="1"/>
                <c:pt idx="0">
                  <c:v>Rauschenberg</c:v>
                </c:pt>
              </c:strCache>
            </c:strRef>
          </c:tx>
          <c:spPr>
            <a:ln w="38100">
              <a:solidFill>
                <a:srgbClr val="FF660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2001-2020'!$N$51:$X$51</c:f>
              <c:numCache>
                <c:formatCode>General</c:formatCode>
                <c:ptCount val="10"/>
                <c:pt idx="0">
                  <c:v>14</c:v>
                </c:pt>
                <c:pt idx="1">
                  <c:v>14</c:v>
                </c:pt>
                <c:pt idx="2">
                  <c:v>20</c:v>
                </c:pt>
                <c:pt idx="3">
                  <c:v>21</c:v>
                </c:pt>
                <c:pt idx="4">
                  <c:v>28</c:v>
                </c:pt>
                <c:pt idx="5">
                  <c:v>28</c:v>
                </c:pt>
                <c:pt idx="6">
                  <c:v>31</c:v>
                </c:pt>
                <c:pt idx="7">
                  <c:v>30</c:v>
                </c:pt>
                <c:pt idx="8">
                  <c:v>37</c:v>
                </c:pt>
                <c:pt idx="9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1FD-4AAB-A966-10B359F06047}"/>
            </c:ext>
          </c:extLst>
        </c:ser>
        <c:ser>
          <c:idx val="11"/>
          <c:order val="3"/>
          <c:tx>
            <c:strRef>
              <c:f>'Daten 2001-2020'!$C$52</c:f>
              <c:strCache>
                <c:ptCount val="1"/>
                <c:pt idx="0">
                  <c:v>Bad Hersfeld</c:v>
                </c:pt>
              </c:strCache>
            </c:strRef>
          </c:tx>
          <c:spPr>
            <a:ln w="38100">
              <a:solidFill>
                <a:srgbClr val="0066FF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2001-2020'!$N$52:$X$52</c:f>
              <c:numCache>
                <c:formatCode>General</c:formatCode>
                <c:ptCount val="10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32</c:v>
                </c:pt>
                <c:pt idx="5">
                  <c:v>32</c:v>
                </c:pt>
                <c:pt idx="6">
                  <c:v>33</c:v>
                </c:pt>
                <c:pt idx="7">
                  <c:v>26</c:v>
                </c:pt>
                <c:pt idx="8">
                  <c:v>25</c:v>
                </c:pt>
                <c:pt idx="9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1FD-4AAB-A966-10B359F06047}"/>
            </c:ext>
          </c:extLst>
        </c:ser>
        <c:ser>
          <c:idx val="12"/>
          <c:order val="4"/>
          <c:tx>
            <c:strRef>
              <c:f>'Daten 2001-2020'!$C$53</c:f>
              <c:strCache>
                <c:ptCount val="1"/>
                <c:pt idx="0">
                  <c:v>Waldstadion</c:v>
                </c:pt>
              </c:strCache>
            </c:strRef>
          </c:tx>
          <c:spPr>
            <a:ln w="38100">
              <a:solidFill>
                <a:srgbClr val="000080"/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2001-2020'!$N$53:$X$53</c:f>
              <c:numCache>
                <c:formatCode>General</c:formatCode>
                <c:ptCount val="10"/>
                <c:pt idx="0">
                  <c:v>11</c:v>
                </c:pt>
                <c:pt idx="1">
                  <c:v>10</c:v>
                </c:pt>
                <c:pt idx="2">
                  <c:v>10</c:v>
                </c:pt>
                <c:pt idx="3">
                  <c:v>9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6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1FD-4AAB-A966-10B359F06047}"/>
            </c:ext>
          </c:extLst>
        </c:ser>
        <c:ser>
          <c:idx val="20"/>
          <c:order val="5"/>
          <c:tx>
            <c:strRef>
              <c:f>'Daten 2001-2020'!$C$55</c:f>
              <c:strCache>
                <c:ptCount val="1"/>
                <c:pt idx="0">
                  <c:v>Weiterstadt</c:v>
                </c:pt>
              </c:strCache>
            </c:strRef>
          </c:tx>
          <c:spPr>
            <a:ln w="3810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2001-2020'!$N$55:$X$55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12</c:v>
                </c:pt>
                <c:pt idx="3">
                  <c:v>12</c:v>
                </c:pt>
                <c:pt idx="4">
                  <c:v>7</c:v>
                </c:pt>
                <c:pt idx="5">
                  <c:v>8</c:v>
                </c:pt>
                <c:pt idx="6">
                  <c:v>10</c:v>
                </c:pt>
                <c:pt idx="7">
                  <c:v>11</c:v>
                </c:pt>
                <c:pt idx="8">
                  <c:v>11</c:v>
                </c:pt>
                <c:pt idx="9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1FD-4AAB-A966-10B359F06047}"/>
            </c:ext>
          </c:extLst>
        </c:ser>
        <c:ser>
          <c:idx val="18"/>
          <c:order val="8"/>
          <c:tx>
            <c:strRef>
              <c:f>'Daten 2001-2020'!$C$58</c:f>
              <c:strCache>
                <c:ptCount val="1"/>
                <c:pt idx="0">
                  <c:v>Aßlar</c:v>
                </c:pt>
              </c:strCache>
            </c:strRef>
          </c:tx>
          <c:spPr>
            <a:ln w="38100">
              <a:solidFill>
                <a:schemeClr val="tx1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2001-2020'!$N$58:$X$58</c:f>
              <c:numCache>
                <c:formatCode>General</c:formatCode>
                <c:ptCount val="10"/>
                <c:pt idx="0">
                  <c:v>2</c:v>
                </c:pt>
                <c:pt idx="1">
                  <c:v>3</c:v>
                </c:pt>
                <c:pt idx="2">
                  <c:v>7</c:v>
                </c:pt>
                <c:pt idx="3">
                  <c:v>9</c:v>
                </c:pt>
                <c:pt idx="4">
                  <c:v>10</c:v>
                </c:pt>
                <c:pt idx="5">
                  <c:v>10</c:v>
                </c:pt>
                <c:pt idx="6">
                  <c:v>13</c:v>
                </c:pt>
                <c:pt idx="7">
                  <c:v>13</c:v>
                </c:pt>
                <c:pt idx="8">
                  <c:v>20</c:v>
                </c:pt>
                <c:pt idx="9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F1FD-4AAB-A966-10B359F06047}"/>
            </c:ext>
          </c:extLst>
        </c:ser>
        <c:ser>
          <c:idx val="0"/>
          <c:order val="9"/>
          <c:tx>
            <c:strRef>
              <c:f>'Daten 2001-2020'!$B$60:$C$60</c:f>
              <c:strCache>
                <c:ptCount val="2"/>
                <c:pt idx="0">
                  <c:v>CGC</c:v>
                </c:pt>
                <c:pt idx="1">
                  <c:v>Rot-Weiß Groß-Umstadt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dLbls>
            <c:delete val="1"/>
          </c:dLbls>
          <c:cat>
            <c:numRef>
              <c:f>'Daten 2001-2020'!$N$38:$X$38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'Daten 2001-2020'!$N$60:$X$60</c:f>
              <c:numCache>
                <c:formatCode>General</c:formatCode>
                <c:ptCount val="10"/>
                <c:pt idx="4">
                  <c:v>0</c:v>
                </c:pt>
                <c:pt idx="5">
                  <c:v>12</c:v>
                </c:pt>
                <c:pt idx="6">
                  <c:v>11</c:v>
                </c:pt>
                <c:pt idx="7">
                  <c:v>13</c:v>
                </c:pt>
                <c:pt idx="8">
                  <c:v>11</c:v>
                </c:pt>
                <c:pt idx="9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F1FD-4AAB-A966-10B359F0604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68013184"/>
        <c:axId val="168023168"/>
        <c:extLst>
          <c:ext xmlns:c15="http://schemas.microsoft.com/office/drawing/2012/chart" uri="{02D57815-91ED-43cb-92C2-25804820EDAC}">
            <c15:filteredLineSeries>
              <c15:ser>
                <c:idx val="14"/>
                <c:order val="6"/>
                <c:tx>
                  <c:strRef>
                    <c:extLst>
                      <c:ext uri="{02D57815-91ED-43cb-92C2-25804820EDAC}">
                        <c15:formulaRef>
                          <c15:sqref>'Daten 2001-2020'!$C$56</c15:sqref>
                        </c15:formulaRef>
                      </c:ext>
                    </c:extLst>
                    <c:strCache>
                      <c:ptCount val="1"/>
                      <c:pt idx="0">
                        <c:v>Stockstadt</c:v>
                      </c:pt>
                    </c:strCache>
                  </c:strRef>
                </c:tx>
                <c:spPr>
                  <a:ln w="38100">
                    <a:solidFill>
                      <a:srgbClr val="006E00"/>
                    </a:solidFill>
                    <a:prstDash val="solid"/>
                  </a:ln>
                </c:spPr>
                <c:marker>
                  <c:symbol val="none"/>
                </c:marker>
                <c:dLbls>
                  <c:delete val="1"/>
                </c:dLbls>
                <c:cat>
                  <c:numRef>
                    <c:extLst>
                      <c:ext uri="{02D57815-91ED-43cb-92C2-25804820EDAC}">
                        <c15:formulaRef>
                          <c15:sqref>'Daten 2001-2020'!$N$38:$X$38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  <c:pt idx="6">
                        <c:v>2017</c:v>
                      </c:pt>
                      <c:pt idx="7">
                        <c:v>2018</c:v>
                      </c:pt>
                      <c:pt idx="8">
                        <c:v>2019</c:v>
                      </c:pt>
                      <c:pt idx="9">
                        <c:v>2020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'Daten 2001-2020'!$M$56:$V$56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8</c:v>
                      </c:pt>
                      <c:pt idx="1">
                        <c:v>10</c:v>
                      </c:pt>
                      <c:pt idx="2">
                        <c:v>4</c:v>
                      </c:pt>
                      <c:pt idx="3">
                        <c:v>4</c:v>
                      </c:pt>
                      <c:pt idx="4">
                        <c:v>7</c:v>
                      </c:pt>
                      <c:pt idx="5">
                        <c:v>4</c:v>
                      </c:pt>
                      <c:pt idx="6">
                        <c:v>4</c:v>
                      </c:pt>
                      <c:pt idx="7">
                        <c:v>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8-F1FD-4AAB-A966-10B359F06047}"/>
                  </c:ext>
                </c:extLst>
              </c15:ser>
            </c15:filteredLineSeries>
            <c15:filteredLineSeries>
              <c15:ser>
                <c:idx val="15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2001-2020'!$C$57</c15:sqref>
                        </c15:formulaRef>
                      </c:ext>
                    </c:extLst>
                    <c:strCache>
                      <c:ptCount val="1"/>
                      <c:pt idx="0">
                        <c:v>Walldorf</c:v>
                      </c:pt>
                    </c:strCache>
                  </c:strRef>
                </c:tx>
                <c:spPr>
                  <a:ln w="38100">
                    <a:solidFill>
                      <a:srgbClr val="0066CC"/>
                    </a:solidFill>
                    <a:prstDash val="solid"/>
                  </a:ln>
                </c:spPr>
                <c:marker>
                  <c:symbol val="none"/>
                </c:marker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2001-2020'!$N$38:$X$38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2011</c:v>
                      </c:pt>
                      <c:pt idx="1">
                        <c:v>2012</c:v>
                      </c:pt>
                      <c:pt idx="2">
                        <c:v>2013</c:v>
                      </c:pt>
                      <c:pt idx="3">
                        <c:v>2014</c:v>
                      </c:pt>
                      <c:pt idx="4">
                        <c:v>2015</c:v>
                      </c:pt>
                      <c:pt idx="5">
                        <c:v>2016</c:v>
                      </c:pt>
                      <c:pt idx="6">
                        <c:v>2017</c:v>
                      </c:pt>
                      <c:pt idx="7">
                        <c:v>2018</c:v>
                      </c:pt>
                      <c:pt idx="8">
                        <c:v>2019</c:v>
                      </c:pt>
                      <c:pt idx="9">
                        <c:v>2020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'Daten 2001-2020'!$M$57:$V$57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</c:v>
                      </c:pt>
                      <c:pt idx="1">
                        <c:v>2</c:v>
                      </c:pt>
                      <c:pt idx="2">
                        <c:v>2</c:v>
                      </c:pt>
                      <c:pt idx="3">
                        <c:v>2</c:v>
                      </c:pt>
                      <c:pt idx="4">
                        <c:v>2</c:v>
                      </c:pt>
                      <c:pt idx="5">
                        <c:v>2</c:v>
                      </c:pt>
                      <c:pt idx="6">
                        <c:v>2</c:v>
                      </c:pt>
                      <c:pt idx="7">
                        <c:v>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F1FD-4AAB-A966-10B359F06047}"/>
                  </c:ext>
                </c:extLst>
              </c15:ser>
            </c15:filteredLineSeries>
          </c:ext>
        </c:extLst>
      </c:lineChart>
      <c:catAx>
        <c:axId val="168013184"/>
        <c:scaling>
          <c:orientation val="minMax"/>
        </c:scaling>
        <c:delete val="0"/>
        <c:axPos val="t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8023168"/>
        <c:crosses val="max"/>
        <c:auto val="1"/>
        <c:lblAlgn val="ctr"/>
        <c:lblOffset val="100"/>
        <c:tickLblSkip val="1"/>
        <c:tickMarkSkip val="1"/>
        <c:noMultiLvlLbl val="0"/>
      </c:catAx>
      <c:valAx>
        <c:axId val="16802316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1325" b="1" i="0" u="none" strike="noStrike" baseline="0">
                    <a:solidFill>
                      <a:srgbClr val="FF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 b="1">
                    <a:solidFill>
                      <a:srgbClr val="FF0000"/>
                    </a:solidFill>
                  </a:rPr>
                  <a:t>Anzahl Mitglieder</a:t>
                </a:r>
              </a:p>
            </c:rich>
          </c:tx>
          <c:layout>
            <c:manualLayout>
              <c:xMode val="edge"/>
              <c:yMode val="edge"/>
              <c:x val="1.1380315966251345E-2"/>
              <c:y val="0.475040302205214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68013184"/>
        <c:crosses val="autoZero"/>
        <c:crossBetween val="between"/>
        <c:majorUnit val="5"/>
        <c:minorUnit val="5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722549049185066"/>
          <c:y val="0.20851080530821497"/>
          <c:w val="0.19277450950815039"/>
          <c:h val="0.7651086053887490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2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54E1F4-44B4-43BE-BC06-1CB902DDABA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B96DB188-4384-4FBF-82AB-DD1FE17BE01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93A1AA5B-CC28-408E-9EDF-CCC92EB82CC8}" type="slidenum">
              <a:rPr lang="de-DE" smtClean="0"/>
              <a:pPr defTabSz="989013"/>
              <a:t>1</a:t>
            </a:fld>
            <a:endParaRPr lang="de-D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788E145D-829E-45C5-B66C-9A4F0A6E0682}" type="slidenum">
              <a:rPr lang="de-DE" smtClean="0"/>
              <a:pPr defTabSz="989013"/>
              <a:t>2</a:t>
            </a:fld>
            <a:endParaRPr lang="de-DE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F0CE4210-8614-4595-990E-6EB387757042}" type="slidenum">
              <a:rPr lang="de-DE" smtClean="0"/>
              <a:pPr defTabSz="989013"/>
              <a:t>3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F0CE4210-8614-4595-990E-6EB387757042}" type="slidenum">
              <a:rPr lang="de-DE" smtClean="0"/>
              <a:pPr defTabSz="989013"/>
              <a:t>4</a:t>
            </a:fld>
            <a:endParaRPr 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230F1AA8-D9D1-4065-8CE6-373101A26109}" type="slidenum">
              <a:rPr lang="de-DE" smtClean="0"/>
              <a:pPr defTabSz="989013"/>
              <a:t>5</a:t>
            </a:fld>
            <a:endParaRPr lang="de-DE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9013"/>
            <a:fld id="{C01C6D6B-50C7-4147-8E72-4679F391DE42}" type="slidenum">
              <a:rPr lang="de-DE" smtClean="0"/>
              <a:pPr defTabSz="989013"/>
              <a:t>6</a:t>
            </a:fld>
            <a:endParaRPr lang="de-DE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3FFB8-3780-48F2-9449-4E66F5F3D983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0F9BF88-3BD5-4547-BF1B-2FCE920C755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6A124C-AF5A-45A4-BA81-810F6DF277C8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F87553C-3645-46FD-A079-8DA85FB0F1C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403DF-D6A9-4437-8F7F-74CBAC0CA900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5907ADD-8B45-4AF7-BCBA-1768ED9B11D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4885E-F0DA-430D-849A-80B6B854843D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C33E038-4114-4259-A2B7-62BD49A3AA4F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5C0DA0-FBB8-4F2C-9B13-6A433D3656AC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7483DD4F-3F00-41A4-B0CB-B8D5C8E1FCA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5D5AE9-3C97-499B-8E8E-CDCF86B8DCDE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34D899D-6BB5-4AF3-9F20-872C3052741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0E7091-A6AC-42B4-86B2-FC54729196FF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B658274B-6672-4268-8A6B-456A09EF58E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B38C99-BD4D-42D2-A56F-8F315A9E2D32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5D03F22-56DD-477D-866D-EB867758B26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89137-9642-4FE0-9F8C-5C4E7515C53E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445F58-CB7D-4B27-9690-B11D9ED611F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9A17EA-721B-44A3-95DD-DCCC21C68F2D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2976DF0-8E5A-4F91-AEAB-C7A223310C3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2C115F-201E-4B17-94F8-C217510DC139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9A8235-C314-4759-815C-C2935B72914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9123AA-6EAF-44A8-901E-818206E1208B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3E2596E1-7B81-4190-BD38-23373B4A2CC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4638"/>
            <a:ext cx="10429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1"/>
                </a:solidFill>
              </a:defRPr>
            </a:lvl1pPr>
          </a:lstStyle>
          <a:p>
            <a:fld id="{04B2A0CE-6E6F-49AB-80D4-D21BEBF87FAE}" type="datetime1">
              <a:rPr lang="de-DE"/>
              <a:pPr/>
              <a:t>05.02.2020</a:t>
            </a:fld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16700"/>
            <a:ext cx="28956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/>
            </a:lvl1pPr>
          </a:lstStyle>
          <a:p>
            <a:r>
              <a:rPr lang="de-DE"/>
              <a:t>Mit_vers_08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9575" y="66246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r>
              <a:rPr lang="de-DE"/>
              <a:t>Seite </a:t>
            </a:r>
            <a:fld id="{AF58A7B8-61FA-4A23-8789-3B5F862C45D2}" type="slidenum">
              <a:rPr lang="de-DE"/>
              <a:pPr/>
              <a:t>‹Nr.›</a:t>
            </a:fld>
            <a:endParaRPr lang="de-DE"/>
          </a:p>
        </p:txBody>
      </p:sp>
      <p:pic>
        <p:nvPicPr>
          <p:cNvPr id="2" name="Picture 11" descr="HBSV_LOGO_Kopf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116013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umsplatzhalt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9C833BAC-B389-4388-BDAD-B0DDCE680871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2051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EAC4DD26-DD6A-4B1F-B868-25812C6EE97E}" type="slidenum">
              <a:rPr lang="de-DE"/>
              <a:pPr defTabSz="912813"/>
              <a:t>1</a:t>
            </a:fld>
            <a:endParaRPr lang="de-DE"/>
          </a:p>
        </p:txBody>
      </p:sp>
      <p:sp>
        <p:nvSpPr>
          <p:cNvPr id="2052" name="Rectangle 13"/>
          <p:cNvSpPr>
            <a:spLocks noChangeArrowheads="1"/>
          </p:cNvSpPr>
          <p:nvPr/>
        </p:nvSpPr>
        <p:spPr bwMode="auto">
          <a:xfrm>
            <a:off x="179512" y="1628800"/>
            <a:ext cx="85693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r>
              <a:rPr kumimoji="1" lang="de-DE" sz="2400" b="1" u="sng" dirty="0">
                <a:solidFill>
                  <a:srgbClr val="0070C0"/>
                </a:solidFill>
              </a:rPr>
              <a:t>HBSV Jahreshauptversammlung 2020</a:t>
            </a:r>
            <a:br>
              <a:rPr kumimoji="1" lang="de-DE" sz="2400" u="sng" dirty="0">
                <a:solidFill>
                  <a:srgbClr val="0070C0"/>
                </a:solidFill>
              </a:rPr>
            </a:br>
            <a:br>
              <a:rPr kumimoji="1" lang="de-DE" sz="2400" u="sng" dirty="0">
                <a:solidFill>
                  <a:srgbClr val="0070C0"/>
                </a:solidFill>
              </a:rPr>
            </a:br>
            <a:br>
              <a:rPr kumimoji="1" lang="de-DE" sz="2400" u="sng" dirty="0">
                <a:solidFill>
                  <a:srgbClr val="0070C0"/>
                </a:solidFill>
              </a:rPr>
            </a:br>
            <a:r>
              <a:rPr kumimoji="1" lang="de-DE" sz="2400" b="1" u="sng" dirty="0">
                <a:solidFill>
                  <a:srgbClr val="0070C0"/>
                </a:solidFill>
              </a:rPr>
              <a:t>Mitgliederentwicklung</a:t>
            </a:r>
            <a:br>
              <a:rPr kumimoji="1" lang="de-DE" sz="2400" b="1" u="sng" dirty="0">
                <a:solidFill>
                  <a:srgbClr val="0070C0"/>
                </a:solidFill>
              </a:rPr>
            </a:br>
            <a:r>
              <a:rPr kumimoji="1" lang="de-DE" sz="2400" b="1" u="sng" dirty="0">
                <a:solidFill>
                  <a:srgbClr val="0070C0"/>
                </a:solidFill>
              </a:rPr>
              <a:t>2011 - 2020</a:t>
            </a:r>
          </a:p>
        </p:txBody>
      </p:sp>
      <p:pic>
        <p:nvPicPr>
          <p:cNvPr id="2053" name="Picture 16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-30163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4B1F49DB-2C03-4DC2-B649-1396A8F89C06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3075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85CAF510-D849-4A7B-BF11-1E63C2DCA0C3}" type="slidenum">
              <a:rPr lang="de-DE"/>
              <a:pPr defTabSz="912813"/>
              <a:t>2</a:t>
            </a:fld>
            <a:endParaRPr lang="de-DE"/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3077" name="Rectangle 3610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3078" name="Picture 3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725368"/>
              </p:ext>
            </p:extLst>
          </p:nvPr>
        </p:nvGraphicFramePr>
        <p:xfrm>
          <a:off x="35496" y="1124745"/>
          <a:ext cx="9145016" cy="549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2FBDC372-1033-43F7-B814-299BD2DE8544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4099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0F11643A-ABB4-403C-ADF5-C0A571195383}" type="slidenum">
              <a:rPr lang="de-DE"/>
              <a:pPr defTabSz="912813"/>
              <a:t>3</a:t>
            </a:fld>
            <a:endParaRPr lang="de-DE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4101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/>
          </a:p>
        </p:txBody>
      </p:sp>
      <p:pic>
        <p:nvPicPr>
          <p:cNvPr id="4102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381876"/>
              </p:ext>
            </p:extLst>
          </p:nvPr>
        </p:nvGraphicFramePr>
        <p:xfrm>
          <a:off x="0" y="1177926"/>
          <a:ext cx="9144000" cy="5446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2FBDC372-1033-43F7-B814-299BD2DE8544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4099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0F11643A-ABB4-403C-ADF5-C0A571195383}" type="slidenum">
              <a:rPr lang="de-DE"/>
              <a:pPr defTabSz="912813"/>
              <a:t>4</a:t>
            </a:fld>
            <a:endParaRPr lang="de-DE"/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4101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4102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12951"/>
              </p:ext>
            </p:extLst>
          </p:nvPr>
        </p:nvGraphicFramePr>
        <p:xfrm>
          <a:off x="89694" y="1268760"/>
          <a:ext cx="8964612" cy="535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umsplatzhalt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96A099B3-F7EC-42EC-A4EF-0316E3527A99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5123" name="Foliennummernplatzhalter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29F194B3-9012-46FD-9A4C-586B77447D31}" type="slidenum">
              <a:rPr lang="de-DE"/>
              <a:pPr defTabSz="912813"/>
              <a:t>5</a:t>
            </a:fld>
            <a:endParaRPr lang="de-DE"/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5125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 dirty="0"/>
          </a:p>
        </p:txBody>
      </p:sp>
      <p:pic>
        <p:nvPicPr>
          <p:cNvPr id="5126" name="Picture 4" descr="Banner_new_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150938"/>
          </a:xfrm>
          <a:noFill/>
          <a:ln>
            <a:miter lim="800000"/>
            <a:headEnd/>
            <a:tailEnd/>
          </a:ln>
        </p:spPr>
      </p:pic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053177"/>
              </p:ext>
            </p:extLst>
          </p:nvPr>
        </p:nvGraphicFramePr>
        <p:xfrm>
          <a:off x="107504" y="1150938"/>
          <a:ext cx="8857108" cy="5436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umsplatzhalt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 defTabSz="912813"/>
            <a:fld id="{A6681506-766D-4CE3-80CE-7AF966DA8799}" type="datetime1">
              <a:rPr lang="de-DE"/>
              <a:pPr defTabSz="912813"/>
              <a:t>05.02.2020</a:t>
            </a:fld>
            <a:endParaRPr lang="de-DE"/>
          </a:p>
        </p:txBody>
      </p:sp>
      <p:sp>
        <p:nvSpPr>
          <p:cNvPr id="6147" name="Foliennummernplatzhalt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 defTabSz="912813"/>
            <a:r>
              <a:rPr lang="de-DE"/>
              <a:t>Seite </a:t>
            </a:r>
            <a:fld id="{EF55FA77-CA2E-4D54-B673-58BD7EF99DBE}" type="slidenum">
              <a:rPr lang="de-DE"/>
              <a:pPr defTabSz="912813"/>
              <a:t>6</a:t>
            </a:fld>
            <a:endParaRPr lang="de-DE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179388" y="1412875"/>
            <a:ext cx="85693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/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br>
              <a:rPr kumimoji="1" lang="de-DE" sz="2400" u="sng">
                <a:solidFill>
                  <a:srgbClr val="0066CC"/>
                </a:solidFill>
              </a:rPr>
            </a:br>
            <a:endParaRPr kumimoji="1" lang="de-DE" sz="2400" b="1" u="sng">
              <a:solidFill>
                <a:srgbClr val="0066CC"/>
              </a:solidFill>
            </a:endParaRPr>
          </a:p>
        </p:txBody>
      </p:sp>
      <p:sp>
        <p:nvSpPr>
          <p:cNvPr id="6149" name="Rectangle 3"/>
          <p:cNvSpPr>
            <a:spLocks noGrp="1" noChangeAspect="1" noChangeArrowheads="1"/>
          </p:cNvSpPr>
          <p:nvPr>
            <p:ph type="title"/>
          </p:nvPr>
        </p:nvSpPr>
        <p:spPr bwMode="auto">
          <a:xfrm>
            <a:off x="1187450" y="-26988"/>
            <a:ext cx="7956550" cy="107950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2813" eaLnBrk="1" hangingPunct="1"/>
            <a:endParaRPr lang="de-DE"/>
          </a:p>
        </p:txBody>
      </p:sp>
      <p:pic>
        <p:nvPicPr>
          <p:cNvPr id="6150" name="Picture 4" descr="Banner_new_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0"/>
            <a:ext cx="7956550" cy="1082676"/>
          </a:xfrm>
          <a:noFill/>
          <a:ln>
            <a:miter lim="800000"/>
            <a:headEnd/>
            <a:tailEnd/>
          </a:ln>
        </p:spPr>
      </p:pic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3348038" y="333375"/>
            <a:ext cx="252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de-DE" dirty="0">
                <a:solidFill>
                  <a:schemeClr val="bg1"/>
                </a:solidFill>
              </a:rPr>
              <a:t>Bericht 1. Vorsitzender</a:t>
            </a:r>
          </a:p>
        </p:txBody>
      </p:sp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00000000-0008-0000-0500-00000414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37749"/>
              </p:ext>
            </p:extLst>
          </p:nvPr>
        </p:nvGraphicFramePr>
        <p:xfrm>
          <a:off x="7937" y="1196242"/>
          <a:ext cx="9136063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Microsoft Office PowerPoint</Application>
  <PresentationFormat>Bildschirmpräsentation (4:3)</PresentationFormat>
  <Paragraphs>57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Deutsche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yxp100</dc:creator>
  <cp:lastModifiedBy>g1</cp:lastModifiedBy>
  <cp:revision>76</cp:revision>
  <dcterms:created xsi:type="dcterms:W3CDTF">2006-01-13T12:07:42Z</dcterms:created>
  <dcterms:modified xsi:type="dcterms:W3CDTF">2020-02-05T11:47:49Z</dcterms:modified>
</cp:coreProperties>
</file>