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CECDD1"/>
    <a:srgbClr val="FF0000"/>
    <a:srgbClr val="FFFF00"/>
    <a:srgbClr val="FFFF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158" autoAdjust="0"/>
    <p:restoredTop sz="94737" autoAdjust="0"/>
  </p:normalViewPr>
  <p:slideViewPr>
    <p:cSldViewPr>
      <p:cViewPr varScale="1">
        <p:scale>
          <a:sx n="89" d="100"/>
          <a:sy n="89" d="100"/>
        </p:scale>
        <p:origin x="96" y="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2454" y="-10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152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B9FD61-3F8B-4464-AA75-F2BABF037717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de-D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35EEB16F-9551-4081-A4C5-CC54C9F831E2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A7F5B6-DFC6-4591-853F-D0A24016ED70}" type="slidenum">
              <a:rPr lang="de-DE"/>
              <a:pPr/>
              <a:t>1</a:t>
            </a:fld>
            <a:endParaRPr lang="de-DE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DEAB9A-F5C0-4AF4-A123-8ADD62883D6F}" type="slidenum">
              <a:rPr lang="de-DE"/>
              <a:pPr/>
              <a:t>2</a:t>
            </a:fld>
            <a:endParaRPr lang="de-DE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E389DE-6F64-4F32-91E3-BEC90E93F83A}" type="slidenum">
              <a:rPr lang="de-DE"/>
              <a:pPr/>
              <a:t>3</a:t>
            </a:fld>
            <a:endParaRPr lang="de-DE"/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86AF67-BCA1-4EAD-B82D-92B212C32AD9}" type="slidenum">
              <a:rPr lang="de-DE"/>
              <a:pPr/>
              <a:t>4</a:t>
            </a:fld>
            <a:endParaRPr lang="de-DE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BD2641-7D6C-4050-B943-B95E6058CCA6}" type="slidenum">
              <a:rPr lang="de-DE"/>
              <a:pPr/>
              <a:t>5</a:t>
            </a:fld>
            <a:endParaRPr lang="de-DE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4B4C3D-F20B-4242-8FB7-7680DD346048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4171A817-AB36-4AA7-B6DC-E180E0ADF53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D7179E-9D72-40BE-8850-86FCD1CF018E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5A29A1A7-F49E-4ED7-8DF7-54B5DF03FE3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CBD00E-12BE-48A9-8824-3964ED759A80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073D0894-20A4-4F23-B927-B5671300BFC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D6298C-AE98-483D-8648-71834FCDDC8E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482C4417-1BB7-4D12-A946-32AC84F00E1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7F3D63-1D02-477D-9C9D-C723EB7DD6B2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5123C1EE-11F0-45C8-8638-24C380EDC26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1A5910-C302-4223-8471-0EB5BA4376A1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Hauptversammlung 2012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3E66BA54-94E5-4248-8D51-DF1CCE3874D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F50E62-CF7B-456C-B07B-78598B9A02FF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0DE76536-3F75-4E3F-8E3F-A04E1445521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CB37C-BBE5-4F60-B62C-8A624A472677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2DF34A5F-B3E4-4583-B953-CDDCAD3C375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4CA842-8DD0-4A25-9738-CA567F38D299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34A52408-C612-453C-B0E2-18B3EAD8EB2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0053FA-9A70-48EE-9297-20A03FFCDB12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645EE69-F6B3-4B65-A7A7-289B75C3E51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7DCC47-81A0-43D0-90CF-3AFEE2AB668E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354772C8-2027-4D47-AE80-308DAE0373C3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4638"/>
            <a:ext cx="10429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fld id="{86885131-6959-4471-A9BB-6AE1A2B3B06C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6700"/>
            <a:ext cx="2895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de-DE" dirty="0"/>
              <a:t>Hauptversammlung 2012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59575" y="66246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de-DE"/>
              <a:t>Seite </a:t>
            </a:r>
            <a:fld id="{53D09AF7-A894-4794-8216-CC34B3F09225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1035" name="Picture 11" descr="HBSV_LOGO_Kop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116013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2C85-323E-4E6F-9D26-9EBCECE5B7F1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6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821C5998-86CD-4D20-9EF1-D629207AE674}" type="slidenum">
              <a:rPr lang="de-DE"/>
              <a:pPr/>
              <a:t>1</a:t>
            </a:fld>
            <a:endParaRPr lang="de-DE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179388" y="1412875"/>
            <a:ext cx="85693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kumimoji="1" lang="de-DE" sz="2400" b="1" u="sng" dirty="0">
                <a:solidFill>
                  <a:schemeClr val="accent2"/>
                </a:solidFill>
              </a:rPr>
              <a:t>HBSV Hauptversammlung 2020</a:t>
            </a:r>
            <a:r>
              <a:rPr kumimoji="1" lang="de-DE" sz="2400" u="sng" dirty="0">
                <a:solidFill>
                  <a:srgbClr val="0066CC"/>
                </a:solidFill>
              </a:rPr>
              <a:t> </a:t>
            </a:r>
            <a:br>
              <a:rPr kumimoji="1" lang="de-DE" sz="2400" u="sng" dirty="0">
                <a:solidFill>
                  <a:srgbClr val="0066CC"/>
                </a:solidFill>
              </a:rPr>
            </a:br>
            <a:br>
              <a:rPr kumimoji="1" lang="de-DE" sz="2400" u="sng" dirty="0">
                <a:solidFill>
                  <a:srgbClr val="0066CC"/>
                </a:solidFill>
              </a:rPr>
            </a:br>
            <a:br>
              <a:rPr kumimoji="1" lang="de-DE" sz="2400" u="sng" dirty="0">
                <a:solidFill>
                  <a:srgbClr val="0066CC"/>
                </a:solidFill>
              </a:rPr>
            </a:br>
            <a:r>
              <a:rPr kumimoji="1" lang="de-DE" sz="2400" b="1" u="sng" dirty="0">
                <a:solidFill>
                  <a:schemeClr val="accent2"/>
                </a:solidFill>
              </a:rPr>
              <a:t>Bericht Kassenwart</a:t>
            </a:r>
          </a:p>
        </p:txBody>
      </p:sp>
      <p:pic>
        <p:nvPicPr>
          <p:cNvPr id="2064" name="Picture 16" descr="Banner_new_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-30163"/>
            <a:ext cx="7956550" cy="1082676"/>
          </a:xfrm>
          <a:noFill/>
          <a:ln>
            <a:miter lim="800000"/>
            <a:headEnd/>
            <a:tailEnd/>
          </a:ln>
        </p:spPr>
      </p:pic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>
                <a:solidFill>
                  <a:schemeClr val="bg1"/>
                </a:solidFill>
              </a:rPr>
              <a:t>Bericht Kassenwart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86B7-1911-4B2C-B378-022F0F1C4AF4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123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A6630C5C-D737-43BB-8438-6894E213A435}" type="slidenum">
              <a:rPr lang="de-DE"/>
              <a:pPr/>
              <a:t>2</a:t>
            </a:fld>
            <a:endParaRPr lang="de-DE"/>
          </a:p>
        </p:txBody>
      </p:sp>
      <p:sp>
        <p:nvSpPr>
          <p:cNvPr id="160770" name="Rectangle 2"/>
          <p:cNvSpPr>
            <a:spLocks noChangeArrowheads="1"/>
          </p:cNvSpPr>
          <p:nvPr/>
        </p:nvSpPr>
        <p:spPr bwMode="auto">
          <a:xfrm>
            <a:off x="179512" y="1412776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161629" name="Rectangle 861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60771" name="Picture 3" descr="Banner_new_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-30163"/>
            <a:ext cx="7956550" cy="1082676"/>
          </a:xfrm>
          <a:noFill/>
          <a:ln>
            <a:miter lim="800000"/>
            <a:headEnd/>
            <a:tailEnd/>
          </a:ln>
        </p:spPr>
      </p:pic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>
                <a:solidFill>
                  <a:schemeClr val="bg1"/>
                </a:solidFill>
              </a:rPr>
              <a:t>Bericht Kassenwart</a:t>
            </a:r>
          </a:p>
        </p:txBody>
      </p:sp>
      <p:graphicFrame>
        <p:nvGraphicFramePr>
          <p:cNvPr id="169490" name="Group 360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4417623"/>
              </p:ext>
            </p:extLst>
          </p:nvPr>
        </p:nvGraphicFramePr>
        <p:xfrm>
          <a:off x="611188" y="1557338"/>
          <a:ext cx="8137276" cy="4810110"/>
        </p:xfrm>
        <a:graphic>
          <a:graphicData uri="http://schemas.openxmlformats.org/drawingml/2006/table">
            <a:tbl>
              <a:tblPr/>
              <a:tblGrid>
                <a:gridCol w="1311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3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42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7922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Bestände am 1.1.2019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€ 22.542,69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922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Einnahmen:</a:t>
                      </a:r>
                      <a:endParaRPr kumimoji="0" lang="de-D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Etat 2019</a:t>
                      </a:r>
                      <a:endParaRPr kumimoji="0" 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Gesamt 2019</a:t>
                      </a:r>
                      <a:endParaRPr kumimoji="0" 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8001/1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LSBH Mittelverteilung 2019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9.000,00 € 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8.949,00 €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8001/2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LSBH </a:t>
                      </a:r>
                      <a:r>
                        <a:rPr kumimoji="0" lang="de-DE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Mittelvert</a:t>
                      </a: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. Rest 2018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1.000,00 € 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1.778,00 €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8001/4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LSBH Fördermittel /D-Kader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3.000,00 €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4.257,00 €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8002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HBSV Mitgliedsbeiträge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10.600,00 €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10.393,00 €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8002/1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Rückerst</a:t>
                      </a: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. HBSV </a:t>
                      </a:r>
                      <a:r>
                        <a:rPr kumimoji="0" lang="de-DE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Beitr</a:t>
                      </a: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. Vorjahr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-1.080,00 €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-1.080,00 €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8003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Diverses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15, 20 €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8012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Startgeld HMS Einzel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1.600,00 €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1.565,00 €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8013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Startgeld HMS Mannschaft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490,00 €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8015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Strafen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85,00 €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8027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Gebühren für S / OS / T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400,00 € 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8050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Jugendpunktrunde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150,00 € 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191,00 € 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4020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durchlaufender Posten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38,04 €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613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25.420,00 €</a:t>
                      </a: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27.081,24 €</a:t>
                      </a: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169421" name="Text Box 3533"/>
          <p:cNvSpPr txBox="1">
            <a:spLocks noChangeArrowheads="1"/>
          </p:cNvSpPr>
          <p:nvPr/>
        </p:nvSpPr>
        <p:spPr bwMode="auto">
          <a:xfrm>
            <a:off x="1835150" y="1196975"/>
            <a:ext cx="48974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solidFill>
                  <a:schemeClr val="accent2"/>
                </a:solidFill>
              </a:rPr>
              <a:t>Kassenbericht 2019 - 1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231-4EFB-41F2-BC3B-83F5398C48C9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126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C03455C1-29EC-46A3-951B-B9513C6B4D02}" type="slidenum">
              <a:rPr lang="de-DE"/>
              <a:pPr/>
              <a:t>3</a:t>
            </a:fld>
            <a:endParaRPr lang="de-DE"/>
          </a:p>
        </p:txBody>
      </p:sp>
      <p:sp>
        <p:nvSpPr>
          <p:cNvPr id="169986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169987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69988" name="Picture 4" descr="Banner_new_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-30163"/>
            <a:ext cx="7956550" cy="1082676"/>
          </a:xfrm>
          <a:noFill/>
          <a:ln>
            <a:miter lim="800000"/>
            <a:headEnd/>
            <a:tailEnd/>
          </a:ln>
        </p:spPr>
      </p:pic>
      <p:sp>
        <p:nvSpPr>
          <p:cNvPr id="169989" name="Text Box 5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>
                <a:solidFill>
                  <a:schemeClr val="bg1"/>
                </a:solidFill>
              </a:rPr>
              <a:t>Bericht Kassenwart</a:t>
            </a:r>
          </a:p>
        </p:txBody>
      </p:sp>
      <p:sp>
        <p:nvSpPr>
          <p:cNvPr id="170105" name="Text Box 121"/>
          <p:cNvSpPr txBox="1">
            <a:spLocks noChangeArrowheads="1"/>
          </p:cNvSpPr>
          <p:nvPr/>
        </p:nvSpPr>
        <p:spPr bwMode="auto">
          <a:xfrm>
            <a:off x="1835150" y="1196975"/>
            <a:ext cx="48974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solidFill>
                  <a:schemeClr val="accent2"/>
                </a:solidFill>
              </a:rPr>
              <a:t>Kassenbericht 2019 - 2</a:t>
            </a:r>
          </a:p>
        </p:txBody>
      </p:sp>
      <p:graphicFrame>
        <p:nvGraphicFramePr>
          <p:cNvPr id="179873" name="Group 374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08411216"/>
              </p:ext>
            </p:extLst>
          </p:nvPr>
        </p:nvGraphicFramePr>
        <p:xfrm>
          <a:off x="611560" y="1556792"/>
          <a:ext cx="8137275" cy="4988606"/>
        </p:xfrm>
        <a:graphic>
          <a:graphicData uri="http://schemas.openxmlformats.org/drawingml/2006/table">
            <a:tbl>
              <a:tblPr/>
              <a:tblGrid>
                <a:gridCol w="99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6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5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1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03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Ausgaben 1: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Etat 2019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Gesamt 2019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4000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Aufwandsentschädigung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450,00 €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450,00 €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4001</a:t>
                      </a:r>
                      <a:endParaRPr kumimoji="0" lang="de-DE" sz="12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Porto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175,50 €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68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4002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Fahrtkosten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2.300,00 €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1.452,70 €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4003</a:t>
                      </a:r>
                      <a:endParaRPr kumimoji="0" lang="de-DE" sz="12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Bewirtungskosten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1.400,00 €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802,40 €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4004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Büromaterial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4006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DMV Beiträge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7.800,00 €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7.212,42 €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4007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Präsente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4008/1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Ländermannschaft Senioren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4010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D – Kader / JLP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4.500,00 €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5.046,46 €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4011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HBSV Geschäftsstelle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600,00 €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4012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Bekleidung Ländermannschaft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428,83 €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4013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Breitensportförderung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600,00 €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4014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Ausstattung Geschäftsstelle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4015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Zeitschriften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102,22 €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4016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Ehrenpreise Pokale  etc.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1.800,00 €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1.070,52 €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4017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Versicherungen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74,80 €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031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4018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Kontoführungsgebühr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108,02 €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9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9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6E9E-B57A-409A-94A5-65A44F1E2F1A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11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B962B8BC-A955-4FD8-BF91-C2FB846BFE26}" type="slidenum">
              <a:rPr lang="de-DE"/>
              <a:pPr/>
              <a:t>4</a:t>
            </a:fld>
            <a:endParaRPr lang="de-DE"/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180227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80228" name="Picture 4" descr="Banner_new_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-30163"/>
            <a:ext cx="7956550" cy="1082676"/>
          </a:xfrm>
          <a:noFill/>
          <a:ln>
            <a:miter lim="800000"/>
            <a:headEnd/>
            <a:tailEnd/>
          </a:ln>
        </p:spPr>
      </p:pic>
      <p:sp>
        <p:nvSpPr>
          <p:cNvPr id="180229" name="Text Box 5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>
                <a:solidFill>
                  <a:schemeClr val="bg1"/>
                </a:solidFill>
              </a:rPr>
              <a:t>Bericht Kassenwart</a:t>
            </a:r>
          </a:p>
        </p:txBody>
      </p:sp>
      <p:sp>
        <p:nvSpPr>
          <p:cNvPr id="180230" name="Text Box 6"/>
          <p:cNvSpPr txBox="1">
            <a:spLocks noChangeArrowheads="1"/>
          </p:cNvSpPr>
          <p:nvPr/>
        </p:nvSpPr>
        <p:spPr bwMode="auto">
          <a:xfrm>
            <a:off x="1835150" y="1196975"/>
            <a:ext cx="48974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solidFill>
                  <a:schemeClr val="accent2"/>
                </a:solidFill>
              </a:rPr>
              <a:t>Kassenbericht 2019 - 3</a:t>
            </a:r>
          </a:p>
        </p:txBody>
      </p:sp>
      <p:graphicFrame>
        <p:nvGraphicFramePr>
          <p:cNvPr id="180508" name="Group 28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42310515"/>
              </p:ext>
            </p:extLst>
          </p:nvPr>
        </p:nvGraphicFramePr>
        <p:xfrm>
          <a:off x="611188" y="1628775"/>
          <a:ext cx="8137275" cy="3596640"/>
        </p:xfrm>
        <a:graphic>
          <a:graphicData uri="http://schemas.openxmlformats.org/drawingml/2006/table">
            <a:tbl>
              <a:tblPr/>
              <a:tblGrid>
                <a:gridCol w="99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6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5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1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38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Ausgaben 2: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Etat 2019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Gesamt 2019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80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4019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Diverses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4021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Nutzungsgebühr Räume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100,00 €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40,00 €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4023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Zusch</a:t>
                      </a: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. EM  Sen. / Jugend etc.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170,00 €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4025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Startgelder </a:t>
                      </a:r>
                      <a:r>
                        <a:rPr kumimoji="0" lang="de-DE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Ländermannsch</a:t>
                      </a: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710,00 €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4028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Platznutzungsgebühren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860,00 €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860,00 €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4029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HBSV - Internet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176,57 €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4030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Material für Lehrgänge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406,07 €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4050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Deutsche Jugendmeisterschaft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1.500,00 €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1.569,00 €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4052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Jugendförderung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1.200,00 €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1.101,53 €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4053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Fahrkosten Trainer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804,00 €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26.720,00 €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23.961,04 €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811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Etat Ausgleich / Rückgriff a. Guthaben</a:t>
                      </a: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</a:t>
                      </a: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-1.300 €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3.120,20 €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0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0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3DD64-6C38-4F84-95AC-F48014A50ECD}" type="datetime1">
              <a:rPr lang="de-DE"/>
              <a:pPr/>
              <a:t>03.02.2020</a:t>
            </a:fld>
            <a:endParaRPr lang="de-DE"/>
          </a:p>
        </p:txBody>
      </p:sp>
      <p:sp>
        <p:nvSpPr>
          <p:cNvPr id="76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AF2856FA-B772-416B-9E6E-187836B243FC}" type="slidenum">
              <a:rPr lang="de-DE"/>
              <a:pPr/>
              <a:t>5</a:t>
            </a:fld>
            <a:endParaRPr lang="de-DE"/>
          </a:p>
        </p:txBody>
      </p:sp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79512" y="1268760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182275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82276" name="Picture 4" descr="Banner_new_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-30163"/>
            <a:ext cx="7956550" cy="1082676"/>
          </a:xfrm>
          <a:noFill/>
          <a:ln>
            <a:miter lim="800000"/>
            <a:headEnd/>
            <a:tailEnd/>
          </a:ln>
        </p:spPr>
      </p:pic>
      <p:sp>
        <p:nvSpPr>
          <p:cNvPr id="182277" name="Text Box 5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>
                <a:solidFill>
                  <a:schemeClr val="bg1"/>
                </a:solidFill>
              </a:rPr>
              <a:t>Bericht Kassenwart</a:t>
            </a:r>
          </a:p>
        </p:txBody>
      </p:sp>
      <p:sp>
        <p:nvSpPr>
          <p:cNvPr id="182278" name="Text Box 6"/>
          <p:cNvSpPr txBox="1">
            <a:spLocks noChangeArrowheads="1"/>
          </p:cNvSpPr>
          <p:nvPr/>
        </p:nvSpPr>
        <p:spPr bwMode="auto">
          <a:xfrm>
            <a:off x="1835150" y="1196975"/>
            <a:ext cx="48974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solidFill>
                  <a:schemeClr val="accent2"/>
                </a:solidFill>
              </a:rPr>
              <a:t>Kassenbericht 2019 - 4</a:t>
            </a:r>
          </a:p>
        </p:txBody>
      </p:sp>
      <p:graphicFrame>
        <p:nvGraphicFramePr>
          <p:cNvPr id="182837" name="Group 56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0878771"/>
              </p:ext>
            </p:extLst>
          </p:nvPr>
        </p:nvGraphicFramePr>
        <p:xfrm>
          <a:off x="457200" y="1600200"/>
          <a:ext cx="6778625" cy="2438400"/>
        </p:xfrm>
        <a:graphic>
          <a:graphicData uri="http://schemas.openxmlformats.org/drawingml/2006/table">
            <a:tbl>
              <a:tblPr/>
              <a:tblGrid>
                <a:gridCol w="130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1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44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0448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538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</a:t>
                      </a: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4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Kassenbestand</a:t>
                      </a:r>
                      <a:endParaRPr kumimoji="0" lang="de-DE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am 01.01.2019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22.542,69 €</a:t>
                      </a:r>
                      <a:endParaRPr kumimoji="0" 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44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Einnahmen 2019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27.081,24 € </a:t>
                      </a:r>
                      <a:endParaRPr kumimoji="0" 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40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49.623,93 €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44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Ausgaben 2019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-  23.961,04 €</a:t>
                      </a:r>
                      <a:endParaRPr kumimoji="0" 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44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Kassenbestand am 31.12.2019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25.662,89 €</a:t>
                      </a: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235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220380"/>
              </p:ext>
            </p:extLst>
          </p:nvPr>
        </p:nvGraphicFramePr>
        <p:xfrm>
          <a:off x="467544" y="3933056"/>
          <a:ext cx="6778625" cy="1981200"/>
        </p:xfrm>
        <a:graphic>
          <a:graphicData uri="http://schemas.openxmlformats.org/drawingml/2006/table">
            <a:tbl>
              <a:tblPr/>
              <a:tblGrid>
                <a:gridCol w="130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44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922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Forderungen/Verbindlichkeiten bestanden zum 31.12.2019</a:t>
                      </a: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8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Forderungen        :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110,00</a:t>
                      </a: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€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Verbindlichkeiten :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41,99</a:t>
                      </a:r>
                      <a:r>
                        <a:rPr kumimoji="0" lang="de-D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de-DE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€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8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Für die Erstellung: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81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HBSV - Kassenwart Ernst Frick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08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Rosengarten, den 12.01.2020</a:t>
                      </a: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" name="Grafik 2">
            <a:extLst>
              <a:ext uri="{FF2B5EF4-FFF2-40B4-BE49-F238E27FC236}">
                <a16:creationId xmlns:a16="http://schemas.microsoft.com/office/drawing/2014/main" id="{E85AF6BA-EFBB-4345-9E13-62A507417A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5827" y="1079843"/>
            <a:ext cx="531159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2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2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497</Words>
  <Application>Microsoft Office PowerPoint</Application>
  <PresentationFormat>Bildschirmpräsentation (4:3)</PresentationFormat>
  <Paragraphs>266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7" baseType="lpstr">
      <vt:lpstr>Arial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Deutsche 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yxp100</dc:creator>
  <cp:lastModifiedBy>G.Arnold</cp:lastModifiedBy>
  <cp:revision>70</cp:revision>
  <dcterms:created xsi:type="dcterms:W3CDTF">2006-01-13T12:07:42Z</dcterms:created>
  <dcterms:modified xsi:type="dcterms:W3CDTF">2020-02-03T12:06:11Z</dcterms:modified>
</cp:coreProperties>
</file>